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8" r:id="rId1"/>
  </p:sldMasterIdLst>
  <p:notesMasterIdLst>
    <p:notesMasterId r:id="rId19"/>
  </p:notesMasterIdLst>
  <p:sldIdLst>
    <p:sldId id="256" r:id="rId2"/>
    <p:sldId id="263" r:id="rId3"/>
    <p:sldId id="257" r:id="rId4"/>
    <p:sldId id="259" r:id="rId5"/>
    <p:sldId id="260" r:id="rId6"/>
    <p:sldId id="261" r:id="rId7"/>
    <p:sldId id="274" r:id="rId8"/>
    <p:sldId id="262" r:id="rId9"/>
    <p:sldId id="264" r:id="rId10"/>
    <p:sldId id="265" r:id="rId11"/>
    <p:sldId id="268" r:id="rId12"/>
    <p:sldId id="270" r:id="rId13"/>
    <p:sldId id="271" r:id="rId14"/>
    <p:sldId id="272" r:id="rId15"/>
    <p:sldId id="276" r:id="rId16"/>
    <p:sldId id="26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08660-DD26-4C27-8616-8A00DB50D33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C4B1C-5E11-486A-8FE0-DC622D92B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96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C4B1C-5E11-486A-8FE0-DC622D92B67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98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46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23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459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19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05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0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3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263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6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5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94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44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93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27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31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16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00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E1FF8-9506-463C-90D2-A6915288CC4D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D855C-5588-4DDA-8090-F652EA9538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9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hb.2015.08.023" TargetMode="External"/><Relationship Id="rId3" Type="http://schemas.openxmlformats.org/officeDocument/2006/relationships/hyperlink" Target="https://www.who.int/news-room/fact-sheets/detail/depression" TargetMode="External"/><Relationship Id="rId7" Type="http://schemas.openxmlformats.org/officeDocument/2006/relationships/hyperlink" Target="https://scikit-learn.org/" TargetMode="External"/><Relationship Id="rId2" Type="http://schemas.openxmlformats.org/officeDocument/2006/relationships/hyperlink" Target="https://yourdo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samuelkali/depression-dataset-analysis-and-machine-learning" TargetMode="External"/><Relationship Id="rId5" Type="http://schemas.openxmlformats.org/officeDocument/2006/relationships/hyperlink" Target="https://www.oreilly.com/library/view/machine-learning-with/9781789346565/assets/e322457d-6d42-4f82-999a-a2a446d5862e.png" TargetMode="External"/><Relationship Id="rId4" Type="http://schemas.openxmlformats.org/officeDocument/2006/relationships/hyperlink" Target="https://indianhealthorganization.wordpress.com/30-2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amuelkali/depression-dataset-analysis-and-machine-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34E69D9D-1610-4206-AE79-CD26E0170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169" y="1482241"/>
            <a:ext cx="4799582" cy="3112286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Predicting Depression </a:t>
            </a:r>
            <a:b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via Social </a:t>
            </a:r>
            <a:b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129A94-9D22-477F-AB4D-77F18D614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2" y="1571348"/>
            <a:ext cx="7501631" cy="32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074AB0-4A6F-419C-A79E-8918567B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15" y="60703"/>
            <a:ext cx="9905998" cy="100609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              Work Flow…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FA8D5B-1811-41F7-B62B-ED24FFE0CA9E}"/>
              </a:ext>
            </a:extLst>
          </p:cNvPr>
          <p:cNvSpPr txBox="1"/>
          <p:nvPr/>
        </p:nvSpPr>
        <p:spPr>
          <a:xfrm>
            <a:off x="1695635" y="1526959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Feature Extraction:</a:t>
            </a:r>
            <a:endParaRPr lang="en-IN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25014" y="2873146"/>
            <a:ext cx="181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1.CountVectorizer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147456" y="3242478"/>
            <a:ext cx="178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2.TfidfVectorizer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76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D2BDBE-46CA-4E8E-BF6B-F88C77F4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9765"/>
          </a:xfrm>
        </p:spPr>
        <p:txBody>
          <a:bodyPr/>
          <a:lstStyle/>
          <a:p>
            <a:r>
              <a:rPr lang="en-US" dirty="0"/>
              <a:t>Outcome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xmlns="" id="{E2BA8385-D99D-45DE-A817-E25B17DD1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28902"/>
              </p:ext>
            </p:extLst>
          </p:nvPr>
        </p:nvGraphicFramePr>
        <p:xfrm>
          <a:off x="1141413" y="2266633"/>
          <a:ext cx="990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290">
                  <a:extLst>
                    <a:ext uri="{9D8B030D-6E8A-4147-A177-3AD203B41FA5}">
                      <a16:colId xmlns:a16="http://schemas.microsoft.com/office/drawing/2014/main" xmlns="" val="4090714655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xmlns="" val="247316321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xmlns="" val="2386111141"/>
                    </a:ext>
                  </a:extLst>
                </a:gridCol>
                <a:gridCol w="1233997">
                  <a:extLst>
                    <a:ext uri="{9D8B030D-6E8A-4147-A177-3AD203B41FA5}">
                      <a16:colId xmlns:a16="http://schemas.microsoft.com/office/drawing/2014/main" xmlns="" val="4096090801"/>
                    </a:ext>
                  </a:extLst>
                </a:gridCol>
                <a:gridCol w="1273098">
                  <a:extLst>
                    <a:ext uri="{9D8B030D-6E8A-4147-A177-3AD203B41FA5}">
                      <a16:colId xmlns:a16="http://schemas.microsoft.com/office/drawing/2014/main" xmlns="" val="361662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Accuracy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Recall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12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MultinomialNaiveBayesClassifiers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0.828276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0.776119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0.817610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0.796325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041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0.844416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0.811024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0.809748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0.810386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8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DecisionTreeClassifier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0.719819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0.621687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0.811321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0.703956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14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RandomForestClassifier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0.777276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0.688228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0.836478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0.755445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287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Vector Machine(SVM)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0.835378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0.765690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0.863208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0.811530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29513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3C1FEC-1CB0-4410-9819-6F1E6D63A982}"/>
              </a:ext>
            </a:extLst>
          </p:cNvPr>
          <p:cNvSpPr txBox="1"/>
          <p:nvPr/>
        </p:nvSpPr>
        <p:spPr>
          <a:xfrm>
            <a:off x="1141413" y="1627792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CountVectorizer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7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62D33CD-6385-4ED1-B2CD-8A58226105BB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73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Outcome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9F2DBE2C-1900-4858-BD02-08D1DB98D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45688"/>
              </p:ext>
            </p:extLst>
          </p:nvPr>
        </p:nvGraphicFramePr>
        <p:xfrm>
          <a:off x="1141413" y="2266633"/>
          <a:ext cx="9906000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290">
                  <a:extLst>
                    <a:ext uri="{9D8B030D-6E8A-4147-A177-3AD203B41FA5}">
                      <a16:colId xmlns:a16="http://schemas.microsoft.com/office/drawing/2014/main" xmlns="" val="4090714655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xmlns="" val="2473163217"/>
                    </a:ext>
                  </a:extLst>
                </a:gridCol>
                <a:gridCol w="1633491">
                  <a:extLst>
                    <a:ext uri="{9D8B030D-6E8A-4147-A177-3AD203B41FA5}">
                      <a16:colId xmlns:a16="http://schemas.microsoft.com/office/drawing/2014/main" xmlns="" val="2386111141"/>
                    </a:ext>
                  </a:extLst>
                </a:gridCol>
                <a:gridCol w="1233997">
                  <a:extLst>
                    <a:ext uri="{9D8B030D-6E8A-4147-A177-3AD203B41FA5}">
                      <a16:colId xmlns:a16="http://schemas.microsoft.com/office/drawing/2014/main" xmlns="" val="4096090801"/>
                    </a:ext>
                  </a:extLst>
                </a:gridCol>
                <a:gridCol w="1273098">
                  <a:extLst>
                    <a:ext uri="{9D8B030D-6E8A-4147-A177-3AD203B41FA5}">
                      <a16:colId xmlns:a16="http://schemas.microsoft.com/office/drawing/2014/main" xmlns="" val="361662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Accuracy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Recall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F1 Score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12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MultinomialNaiveBayesClassifiers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0.850872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0.857143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0.764151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0.807980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0414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0.832795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0.861804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0.705975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0.776145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8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DecisionTreeClassifier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0.769529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0.682353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0.820755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0.745182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144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RandomForestClassifier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0.827631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0.763948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0.839623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6287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Support Vector Machine(SVM) 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0.852808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0.844595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0.786164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0.814332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29513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004FAA-BFC0-40F6-AFE2-248E795C8949}"/>
              </a:ext>
            </a:extLst>
          </p:cNvPr>
          <p:cNvSpPr txBox="1"/>
          <p:nvPr/>
        </p:nvSpPr>
        <p:spPr>
          <a:xfrm>
            <a:off x="1233996" y="1627863"/>
            <a:ext cx="3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CountVectorizer</a:t>
            </a:r>
            <a:r>
              <a:rPr lang="en-US" dirty="0"/>
              <a:t> + </a:t>
            </a:r>
            <a:r>
              <a:rPr lang="en-US" dirty="0" err="1" smtClean="0"/>
              <a:t>TfidfTransformer</a:t>
            </a:r>
            <a:r>
              <a:rPr lang="en-US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59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80A0F1-C2EE-4895-96BA-26ED2F79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26197"/>
          </a:xfrm>
        </p:spPr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063853-2755-464A-97A8-C6D69CBD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4656" r="8254" b="5843"/>
          <a:stretch/>
        </p:blipFill>
        <p:spPr>
          <a:xfrm>
            <a:off x="600442" y="2345829"/>
            <a:ext cx="4781120" cy="2787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9802A4D-6C81-47AD-B6F2-2704B7DC0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6083" r="6408" b="9074"/>
          <a:stretch/>
        </p:blipFill>
        <p:spPr>
          <a:xfrm>
            <a:off x="5682288" y="2345829"/>
            <a:ext cx="5191225" cy="2787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518" y="179016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INPUT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686287" y="179016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49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938525-2282-4CAF-83C1-09A74BB35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4680" r="8174" b="4600"/>
          <a:stretch/>
        </p:blipFill>
        <p:spPr>
          <a:xfrm>
            <a:off x="568212" y="2037613"/>
            <a:ext cx="5105615" cy="292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E0C231-9CBF-4645-91A3-04A828819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6305" r="8631" b="5155"/>
          <a:stretch/>
        </p:blipFill>
        <p:spPr>
          <a:xfrm>
            <a:off x="6031605" y="2026533"/>
            <a:ext cx="5308847" cy="2936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212" y="158267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USER INPUT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156102" y="158125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3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285F02-59B4-4D65-BA37-7B1A46874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6275" r="9326" b="10783"/>
          <a:stretch/>
        </p:blipFill>
        <p:spPr>
          <a:xfrm>
            <a:off x="370611" y="2947398"/>
            <a:ext cx="5105615" cy="2883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19" y="2878572"/>
            <a:ext cx="5772150" cy="295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18" y="1790163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 FROM Twitter API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096259" y="179016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5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6506DA-FDEA-4C1C-930E-0B993BB5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03" y="0"/>
            <a:ext cx="9905999" cy="1528917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918EE2-E1E1-4166-9442-3C86CE74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775" y="320333"/>
            <a:ext cx="9905999" cy="354171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4800" dirty="0"/>
          </a:p>
          <a:p>
            <a:pPr marL="0" indent="0">
              <a:buNone/>
            </a:pPr>
            <a:endParaRPr lang="en-IN" sz="4800" dirty="0"/>
          </a:p>
          <a:p>
            <a:pPr marL="0" indent="0">
              <a:buNone/>
            </a:pPr>
            <a:r>
              <a:rPr lang="en-IN" sz="4800" dirty="0" smtClean="0"/>
              <a:t>[1</a:t>
            </a:r>
            <a:r>
              <a:rPr lang="en-IN" sz="4800" dirty="0"/>
              <a:t>] </a:t>
            </a:r>
            <a:r>
              <a:rPr lang="en-IN" sz="4800" dirty="0">
                <a:hlinkClick r:id="rId2"/>
              </a:rPr>
              <a:t>https://yourdost.com</a:t>
            </a:r>
            <a:r>
              <a:rPr lang="en-IN" sz="4800" dirty="0" smtClean="0">
                <a:hlinkClick r:id="rId2"/>
              </a:rPr>
              <a:t>/</a:t>
            </a:r>
            <a:endParaRPr lang="en-IN" sz="4800" dirty="0" smtClean="0"/>
          </a:p>
          <a:p>
            <a:pPr marL="0" indent="0">
              <a:buNone/>
            </a:pPr>
            <a:r>
              <a:rPr lang="en-IN" sz="4800" dirty="0" smtClean="0"/>
              <a:t>[2</a:t>
            </a:r>
            <a:r>
              <a:rPr lang="en-IN" sz="4800" dirty="0"/>
              <a:t>] </a:t>
            </a:r>
            <a:r>
              <a:rPr lang="en-IN" sz="4800" dirty="0">
                <a:hlinkClick r:id="rId3"/>
              </a:rPr>
              <a:t>https://</a:t>
            </a:r>
            <a:r>
              <a:rPr lang="en-IN" sz="4800" dirty="0" smtClean="0">
                <a:hlinkClick r:id="rId3"/>
              </a:rPr>
              <a:t>www.who.int/news-room/fact-sheets/detail/depression</a:t>
            </a:r>
            <a:endParaRPr lang="en-IN" sz="4800" dirty="0" smtClean="0"/>
          </a:p>
          <a:p>
            <a:pPr marL="0" indent="0">
              <a:buNone/>
            </a:pPr>
            <a:r>
              <a:rPr lang="en-IN" sz="4800" dirty="0" smtClean="0"/>
              <a:t>[3</a:t>
            </a:r>
            <a:r>
              <a:rPr lang="en-IN" sz="4800" dirty="0"/>
              <a:t>] </a:t>
            </a:r>
            <a:r>
              <a:rPr lang="en-IN" sz="4800" dirty="0">
                <a:hlinkClick r:id="rId4"/>
              </a:rPr>
              <a:t>https://indianhealthorganization.wordpress.com/30-2</a:t>
            </a:r>
            <a:r>
              <a:rPr lang="en-IN" sz="4800" dirty="0" smtClean="0">
                <a:hlinkClick r:id="rId4"/>
              </a:rPr>
              <a:t>/</a:t>
            </a:r>
            <a:endParaRPr lang="en-IN" sz="4800" dirty="0" smtClean="0"/>
          </a:p>
          <a:p>
            <a:pPr marL="0" indent="0">
              <a:buNone/>
            </a:pPr>
            <a:r>
              <a:rPr lang="en-IN" sz="4800" dirty="0" smtClean="0"/>
              <a:t>[4</a:t>
            </a:r>
            <a:r>
              <a:rPr lang="en-IN" sz="4800" dirty="0" smtClean="0"/>
              <a:t>] </a:t>
            </a:r>
            <a:r>
              <a:rPr lang="en-IN" sz="4800" dirty="0" smtClean="0">
                <a:hlinkClick r:id="rId5"/>
              </a:rPr>
              <a:t>https</a:t>
            </a:r>
            <a:r>
              <a:rPr lang="en-IN" sz="4800" dirty="0">
                <a:hlinkClick r:id="rId5"/>
              </a:rPr>
              <a:t>://</a:t>
            </a:r>
            <a:r>
              <a:rPr lang="en-IN" sz="4800" dirty="0" smtClean="0">
                <a:hlinkClick r:id="rId5"/>
              </a:rPr>
              <a:t>www.oreilly.com/library/view/machine-learning-with/9781789346565/assets/e322457d-6d42-4f82-999a-a2a446d5862e.png</a:t>
            </a:r>
            <a:endParaRPr lang="en-IN" sz="4800" dirty="0" smtClean="0"/>
          </a:p>
          <a:p>
            <a:pPr marL="0" indent="0">
              <a:buNone/>
            </a:pPr>
            <a:r>
              <a:rPr lang="en-IN" sz="4800" dirty="0" smtClean="0"/>
              <a:t>[5]</a:t>
            </a:r>
            <a:r>
              <a:rPr lang="en-US" sz="4800" dirty="0">
                <a:hlinkClick r:id="rId6"/>
              </a:rPr>
              <a:t> Depression-Dataset Analysis and Machine Learning | </a:t>
            </a:r>
            <a:r>
              <a:rPr lang="en-US" sz="4800" dirty="0" err="1" smtClean="0">
                <a:hlinkClick r:id="rId6"/>
              </a:rPr>
              <a:t>Kaggle</a:t>
            </a:r>
            <a:endParaRPr lang="en-US" sz="4800" dirty="0" smtClean="0"/>
          </a:p>
          <a:p>
            <a:pPr marL="0" indent="0">
              <a:buNone/>
            </a:pPr>
            <a:r>
              <a:rPr lang="en-US" sz="4800" dirty="0" smtClean="0"/>
              <a:t>[6] </a:t>
            </a:r>
            <a:r>
              <a:rPr lang="en-US" sz="4800" dirty="0" err="1" smtClean="0"/>
              <a:t>Scikit</a:t>
            </a:r>
            <a:r>
              <a:rPr lang="en-US" sz="4800" dirty="0"/>
              <a:t>-</a:t>
            </a:r>
            <a:r>
              <a:rPr lang="en-US" sz="4800" dirty="0" smtClean="0"/>
              <a:t>Learn. </a:t>
            </a:r>
            <a:r>
              <a:rPr lang="en-US" sz="4800" dirty="0" smtClean="0">
                <a:hlinkClick r:id="rId7"/>
              </a:rPr>
              <a:t>https://scikit-learn.org</a:t>
            </a:r>
            <a:endParaRPr lang="en-IN" sz="4800" dirty="0"/>
          </a:p>
          <a:p>
            <a:pPr marL="0" indent="0">
              <a:buNone/>
            </a:pPr>
            <a:r>
              <a:rPr lang="en-IN" sz="4800" dirty="0" smtClean="0"/>
              <a:t>[8] Cavazos-</a:t>
            </a:r>
            <a:r>
              <a:rPr lang="en-IN" sz="4800" dirty="0" err="1" smtClean="0"/>
              <a:t>Rehg</a:t>
            </a:r>
            <a:r>
              <a:rPr lang="en-IN" sz="4800" dirty="0" smtClean="0"/>
              <a:t>, P. A., Krauss, M. J., </a:t>
            </a:r>
            <a:r>
              <a:rPr lang="en-IN" sz="4800" dirty="0" err="1" smtClean="0"/>
              <a:t>Sowles</a:t>
            </a:r>
            <a:r>
              <a:rPr lang="en-IN" sz="4800" dirty="0" smtClean="0"/>
              <a:t>, S., Connolly, S., Rosas, C., </a:t>
            </a:r>
            <a:r>
              <a:rPr lang="en-IN" sz="4800" dirty="0" err="1" smtClean="0"/>
              <a:t>Bharadwaj</a:t>
            </a:r>
            <a:r>
              <a:rPr lang="en-IN" sz="4800" dirty="0" smtClean="0"/>
              <a:t>, M., and </a:t>
            </a:r>
            <a:r>
              <a:rPr lang="en-IN" sz="4800" dirty="0" err="1" smtClean="0"/>
              <a:t>Bierut</a:t>
            </a:r>
            <a:r>
              <a:rPr lang="en-IN" sz="4800" dirty="0" smtClean="0"/>
              <a:t>, L. J. 2016. A content analysis of depression-related tweets. Computers in Human </a:t>
            </a:r>
            <a:r>
              <a:rPr lang="en-IN" sz="4800" dirty="0" err="1" smtClean="0"/>
              <a:t>Behavior</a:t>
            </a:r>
            <a:r>
              <a:rPr lang="en-IN" sz="4800" dirty="0" smtClean="0"/>
              <a:t>. </a:t>
            </a:r>
            <a:r>
              <a:rPr lang="en-IN" sz="4800" dirty="0" smtClean="0">
                <a:hlinkClick r:id="rId8"/>
              </a:rPr>
              <a:t>https://doi.org/10.1016/j.chb.2015.08.023</a:t>
            </a:r>
            <a:r>
              <a:rPr lang="en-IN" sz="4800" dirty="0" smtClean="0"/>
              <a:t>.</a:t>
            </a:r>
          </a:p>
          <a:p>
            <a:pPr marL="0" indent="0">
              <a:buNone/>
            </a:pPr>
            <a:r>
              <a:rPr lang="en-IN" sz="4800" dirty="0" smtClean="0"/>
              <a:t> [9] Spitzer, R. L., </a:t>
            </a:r>
            <a:r>
              <a:rPr lang="en-IN" sz="4800" dirty="0" err="1" smtClean="0"/>
              <a:t>Kroenke</a:t>
            </a:r>
            <a:r>
              <a:rPr lang="en-IN" sz="4800" dirty="0" smtClean="0"/>
              <a:t>, K., and Williams, J. B. 1999. Patient Health Questionnaire Primary Care Study Group. Validation and utility of a self-report version of PRIME-MD: the PHQ primary care study. </a:t>
            </a:r>
            <a:r>
              <a:rPr lang="en-IN" sz="4800" dirty="0" err="1" smtClean="0"/>
              <a:t>Jama</a:t>
            </a:r>
            <a:r>
              <a:rPr lang="en-IN" sz="4800" dirty="0" smtClean="0"/>
              <a:t>, 282(18), 1737-1744. </a:t>
            </a:r>
          </a:p>
          <a:p>
            <a:pPr marL="0" indent="0">
              <a:buNone/>
            </a:pPr>
            <a:r>
              <a:rPr lang="en-IN" sz="4800" dirty="0" smtClean="0"/>
              <a:t>[10] Spitzer, R. L., Williams, J. B., </a:t>
            </a:r>
            <a:r>
              <a:rPr lang="en-IN" sz="4800" dirty="0" err="1" smtClean="0"/>
              <a:t>Kroenke</a:t>
            </a:r>
            <a:r>
              <a:rPr lang="en-IN" sz="4800" dirty="0" smtClean="0"/>
              <a:t>, K., </a:t>
            </a:r>
            <a:r>
              <a:rPr lang="en-IN" sz="4800" dirty="0" err="1" smtClean="0"/>
              <a:t>Hornyak</a:t>
            </a:r>
            <a:r>
              <a:rPr lang="en-IN" sz="4800" dirty="0" smtClean="0"/>
              <a:t>, R., and McMurray, J. 2000. Patient Health Questionnaire </a:t>
            </a:r>
            <a:r>
              <a:rPr lang="en-IN" sz="4800" dirty="0" err="1" smtClean="0"/>
              <a:t>ObstetricsGynecology</a:t>
            </a:r>
            <a:r>
              <a:rPr lang="en-IN" sz="4800" dirty="0" smtClean="0"/>
              <a:t> Study Group. Validity and utility of the PRIMEMD patient health questionnaire in assessment of 3000 obstetric-</a:t>
            </a:r>
            <a:r>
              <a:rPr lang="en-IN" sz="4800" dirty="0" err="1" smtClean="0"/>
              <a:t>gynecologic</a:t>
            </a:r>
            <a:r>
              <a:rPr lang="en-IN" sz="4800" dirty="0" smtClean="0"/>
              <a:t> patients: the PRIME-MD Patient Health Questionnaire Obstetrics-</a:t>
            </a:r>
            <a:r>
              <a:rPr lang="en-IN" sz="4800" dirty="0" err="1" smtClean="0"/>
              <a:t>Gynecology</a:t>
            </a:r>
            <a:r>
              <a:rPr lang="en-IN" sz="4800" dirty="0" smtClean="0"/>
              <a:t> Study. American journal of obstetrics and </a:t>
            </a:r>
            <a:r>
              <a:rPr lang="en-IN" sz="4800" dirty="0" err="1" smtClean="0"/>
              <a:t>gynecology</a:t>
            </a:r>
            <a:r>
              <a:rPr lang="en-IN" sz="4800" dirty="0" smtClean="0"/>
              <a:t>, 183(3), 759- 769. </a:t>
            </a:r>
          </a:p>
          <a:p>
            <a:pPr marL="0" indent="0">
              <a:buNone/>
            </a:pPr>
            <a:r>
              <a:rPr lang="en-IN" sz="4800" dirty="0" smtClean="0"/>
              <a:t>[11] </a:t>
            </a:r>
            <a:r>
              <a:rPr lang="en-IN" sz="4800" dirty="0" err="1" smtClean="0"/>
              <a:t>Radloff</a:t>
            </a:r>
            <a:r>
              <a:rPr lang="en-IN" sz="4800" dirty="0" smtClean="0"/>
              <a:t>, L. S. 1977. The CES-D Scale: A Self-Report Depression Scale for Research in the General Population. Applied Psychological Measurement. Retrieved April 22, 2019, from https://doi.org/10.1177/014662167700100306.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5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22C7F-4FC7-4D16-9B32-274D4BCB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        </a:t>
            </a:r>
            <a:br>
              <a:rPr lang="en-US" b="1" i="1" dirty="0">
                <a:solidFill>
                  <a:srgbClr val="FF000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                         </a:t>
            </a:r>
            <a:br>
              <a:rPr lang="en-US" b="1" i="1" dirty="0">
                <a:solidFill>
                  <a:srgbClr val="FF000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                            </a:t>
            </a:r>
            <a:r>
              <a:rPr lang="en-US" b="1" i="1" u="sng" dirty="0">
                <a:solidFill>
                  <a:srgbClr val="FF0000"/>
                </a:solidFill>
              </a:rPr>
              <a:t>Thank You!!</a:t>
            </a:r>
            <a:endParaRPr lang="en-IN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E60A8-3BB7-4BF4-AE71-2964259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</a:t>
            </a:r>
            <a:r>
              <a:rPr lang="en-US" u="sng" dirty="0">
                <a:solidFill>
                  <a:srgbClr val="C00000"/>
                </a:solidFill>
              </a:rPr>
              <a:t>Group Members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u="sng" dirty="0"/>
              <a:t> </a:t>
            </a:r>
            <a:br>
              <a:rPr lang="en-US" u="sng" dirty="0"/>
            </a:br>
            <a:r>
              <a:rPr lang="en-US" sz="3100" dirty="0"/>
              <a:t>                 GROUP NO.23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D38DB5-0759-4484-835D-74065CE7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Group Mentor </a:t>
            </a:r>
            <a:r>
              <a:rPr lang="en-US" dirty="0"/>
              <a:t>– Mr. Anil Kumar </a:t>
            </a:r>
            <a:r>
              <a:rPr lang="en-US" dirty="0" err="1"/>
              <a:t>Dudyala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Anurag Kumar  1906040</a:t>
            </a:r>
          </a:p>
          <a:p>
            <a:r>
              <a:rPr lang="en-US" dirty="0"/>
              <a:t>Nikhil Vinay     1906041</a:t>
            </a:r>
          </a:p>
          <a:p>
            <a:r>
              <a:rPr lang="en-US" dirty="0"/>
              <a:t>Naseer </a:t>
            </a:r>
            <a:r>
              <a:rPr lang="en-US" dirty="0" err="1"/>
              <a:t>Alam</a:t>
            </a:r>
            <a:r>
              <a:rPr lang="en-US" dirty="0"/>
              <a:t>    1906043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56D428-7B89-4A57-AC70-4574E8588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82" y="265959"/>
            <a:ext cx="3098678" cy="309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600D67-82F2-4ADF-8427-DFC31D28B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9"/>
          <a:stretch/>
        </p:blipFill>
        <p:spPr>
          <a:xfrm>
            <a:off x="28516" y="0"/>
            <a:ext cx="2769955" cy="4190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E5A0BC-6E27-4A14-AC2D-FB99887BF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" y="4190999"/>
            <a:ext cx="2743201" cy="2717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89112B-E0C7-473E-A104-BE65EF66F9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6666"/>
          <a:stretch/>
        </p:blipFill>
        <p:spPr>
          <a:xfrm>
            <a:off x="2822313" y="3201301"/>
            <a:ext cx="27432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00C78E-71C4-43A9-8A0F-0672632F3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13" y="-2"/>
            <a:ext cx="3173645" cy="3173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0CE798-A6C5-4679-9D3B-3711FBC93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58" y="-9731"/>
            <a:ext cx="3124200" cy="317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82D0E4-B040-4263-99EC-8099B5E45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54" y="3183372"/>
            <a:ext cx="6602645" cy="3674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BFE33D-4BFF-4DD3-A97C-76D9C398C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40" y="0"/>
            <a:ext cx="3067359" cy="31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9D227F2-E445-43BC-B2D3-DAFBD1E2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What is MDD and Why do we need to detect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A898343-6D55-4080-BFAC-E5ECAD781BF2}"/>
              </a:ext>
            </a:extLst>
          </p:cNvPr>
          <p:cNvSpPr txBox="1">
            <a:spLocks/>
          </p:cNvSpPr>
          <p:nvPr/>
        </p:nvSpPr>
        <p:spPr>
          <a:xfrm>
            <a:off x="864833" y="2543453"/>
            <a:ext cx="9601200" cy="31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depressive disorder – Significant Mental Health problems which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disrupts Mood and Adversely Effects its psychological &amp; occupational functioning.</a:t>
            </a:r>
          </a:p>
          <a:p>
            <a:r>
              <a:rPr lang="en-IN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Symptoms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Reduced Throughput or Work Efficiency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Insufficient Existing Services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18A08FEB-5709-4B0E-92EF-F848B186DDAA}"/>
              </a:ext>
            </a:extLst>
          </p:cNvPr>
          <p:cNvSpPr txBox="1">
            <a:spLocks/>
          </p:cNvSpPr>
          <p:nvPr/>
        </p:nvSpPr>
        <p:spPr>
          <a:xfrm>
            <a:off x="1141413" y="1509943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2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EDD8F49-E94D-4817-8AE2-944890CE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Traditional Ways of Detecting Depression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xmlns="" id="{81AFE8EB-2FE0-4E1C-8A5B-AB211AFB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8"/>
            <a:ext cx="9906000" cy="35417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Surveys : Most Efficient and reliable method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Questionnaire by Researchers: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Major Depression Inventory (MDI)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Zung Self-Rating Depression Scale(SRS)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Beck Depression Inventory (BDI)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Center for Epidemiologic Studies Depression Scale (CES-D)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Patient Health Questionnaire (PHQ-9)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not efficient if used individually.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Often used in a different permutation and combination.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larger groups can methods be applied via employment of Crowd-Sourcing.</a:t>
            </a:r>
          </a:p>
        </p:txBody>
      </p:sp>
    </p:spTree>
    <p:extLst>
      <p:ext uri="{BB962C8B-B14F-4D97-AF65-F5344CB8AC3E}">
        <p14:creationId xmlns:p14="http://schemas.microsoft.com/office/powerpoint/2010/main" val="6403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F7947483-D4CA-46DE-BBBA-78706379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en-US" dirty="0"/>
              <a:t>			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Social Media?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8DBA037E-03F9-4AFD-9D23-5E037A608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" y="2579858"/>
            <a:ext cx="5183967" cy="2915420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B995105F-27BD-4135-ABEF-E8C5A1673FFD}"/>
              </a:ext>
            </a:extLst>
          </p:cNvPr>
          <p:cNvSpPr txBox="1">
            <a:spLocks/>
          </p:cNvSpPr>
          <p:nvPr/>
        </p:nvSpPr>
        <p:spPr>
          <a:xfrm>
            <a:off x="5429434" y="2473326"/>
            <a:ext cx="5960615" cy="3765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Exponential Increase in Social Media.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Credibility of Popularity goes to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Uncomplicated usage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Simple availability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Ease-of-Access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Social Media as a tool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Access to a larger part of populace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Cost-effective measure</a:t>
            </a:r>
          </a:p>
        </p:txBody>
      </p:sp>
    </p:spTree>
    <p:extLst>
      <p:ext uri="{BB962C8B-B14F-4D97-AF65-F5344CB8AC3E}">
        <p14:creationId xmlns:p14="http://schemas.microsoft.com/office/powerpoint/2010/main" val="6643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</a:t>
            </a:r>
            <a:r>
              <a:rPr lang="en-IN" dirty="0"/>
              <a:t>architecture. </a:t>
            </a:r>
          </a:p>
        </p:txBody>
      </p:sp>
      <p:pic>
        <p:nvPicPr>
          <p:cNvPr id="1026" name="Picture 2" descr="2,093 Twitter Logo Stock Photos and Image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4" y="1714814"/>
            <a:ext cx="1878683" cy="12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5279" y="3451538"/>
            <a:ext cx="1704818" cy="914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Twitter API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4439" y="1758617"/>
            <a:ext cx="1790164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Web Application user interface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8062" y="3709115"/>
            <a:ext cx="1803042" cy="9401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Text Transformation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3387" y="4520484"/>
            <a:ext cx="1957588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</a:rPr>
              <a:t>Classification</a:t>
            </a:r>
          </a:p>
          <a:p>
            <a:pPr algn="ctr"/>
            <a:r>
              <a:rPr lang="en-IN" dirty="0" smtClean="0">
                <a:solidFill>
                  <a:srgbClr val="002060"/>
                </a:solidFill>
              </a:rPr>
              <a:t>Model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1026" idx="2"/>
          </p:cNvCxnSpPr>
          <p:nvPr/>
        </p:nvCxnSpPr>
        <p:spPr>
          <a:xfrm flipH="1">
            <a:off x="2080755" y="2926868"/>
            <a:ext cx="1" cy="524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2"/>
          </p:cNvCxnSpPr>
          <p:nvPr/>
        </p:nvCxnSpPr>
        <p:spPr>
          <a:xfrm flipH="1" flipV="1">
            <a:off x="7759521" y="2673017"/>
            <a:ext cx="1152660" cy="183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8" idx="1"/>
          </p:cNvCxnSpPr>
          <p:nvPr/>
        </p:nvCxnSpPr>
        <p:spPr>
          <a:xfrm>
            <a:off x="6581104" y="4179194"/>
            <a:ext cx="1352283" cy="79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6" idx="1"/>
          </p:cNvCxnSpPr>
          <p:nvPr/>
        </p:nvCxnSpPr>
        <p:spPr>
          <a:xfrm flipV="1">
            <a:off x="3020097" y="2215817"/>
            <a:ext cx="3844342" cy="168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020097" y="4179194"/>
            <a:ext cx="1803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503831" y="2673017"/>
            <a:ext cx="360609" cy="103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Magnetic Disk 11"/>
          <p:cNvSpPr/>
          <p:nvPr/>
        </p:nvSpPr>
        <p:spPr>
          <a:xfrm>
            <a:off x="4146996" y="5395597"/>
            <a:ext cx="1262131" cy="128853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Dataset</a:t>
            </a:r>
            <a:endParaRPr lang="en-IN" dirty="0"/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V="1">
            <a:off x="4778062" y="4680497"/>
            <a:ext cx="1126901" cy="7151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4B77612-9B61-417E-9ACA-643DBD3C0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264" y="1756752"/>
            <a:ext cx="9906000" cy="2690287"/>
          </a:xfrm>
        </p:spPr>
        <p:txBody>
          <a:bodyPr>
            <a:normAutofit fontScale="92500" lnSpcReduction="20000"/>
          </a:bodyPr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Taken from </a:t>
            </a:r>
            <a:r>
              <a:rPr lang="en-US" sz="1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tweets.csv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Tweets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Taken from  twitter  API.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Manual Input from user at GUI.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</a:p>
          <a:p>
            <a:pPr marL="228600" lvl="1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3037" y="1171977"/>
            <a:ext cx="260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accent1">
                    <a:lumMod val="50000"/>
                  </a:schemeClr>
                </a:solidFill>
              </a:rPr>
              <a:t>Dataset/Input: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037" y="3657599"/>
            <a:ext cx="383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accent1">
                    <a:lumMod val="50000"/>
                  </a:schemeClr>
                </a:solidFill>
              </a:rPr>
              <a:t>Classification Models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3621" y="4893972"/>
            <a:ext cx="3722942" cy="145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476264" y="4447039"/>
            <a:ext cx="6246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t">
              <a:buFont typeface="Wingdings" panose="05000000000000000000" pitchFamily="2" charset="2"/>
              <a:buChar char="Ø"/>
            </a:pPr>
            <a:r>
              <a:rPr lang="en-US" sz="2000" dirty="0" err="1" smtClean="0"/>
              <a:t>MultinomialNaiveBayes</a:t>
            </a:r>
            <a:r>
              <a:rPr lang="en-US" sz="2000" dirty="0" smtClean="0"/>
              <a:t> Classifiers</a:t>
            </a:r>
            <a:endParaRPr lang="en-IN" sz="2000" dirty="0"/>
          </a:p>
          <a:p>
            <a:pPr marL="342900" indent="-342900" fontAlgn="t">
              <a:buFont typeface="Wingdings" panose="05000000000000000000" pitchFamily="2" charset="2"/>
              <a:buChar char="Ø"/>
            </a:pPr>
            <a:r>
              <a:rPr lang="en-US" sz="2000" dirty="0"/>
              <a:t>logistic Regression </a:t>
            </a:r>
            <a:endParaRPr lang="en-IN" sz="2000" dirty="0"/>
          </a:p>
          <a:p>
            <a:pPr marL="342900" indent="-342900" fontAlgn="t">
              <a:buFont typeface="Wingdings" panose="05000000000000000000" pitchFamily="2" charset="2"/>
              <a:buChar char="Ø"/>
            </a:pPr>
            <a:r>
              <a:rPr lang="en-US" sz="2000" dirty="0" err="1" smtClean="0"/>
              <a:t>DecisionTree</a:t>
            </a:r>
            <a:r>
              <a:rPr lang="en-US" sz="2000" dirty="0" smtClean="0"/>
              <a:t> Classifier</a:t>
            </a:r>
            <a:endParaRPr lang="en-IN" sz="2000" dirty="0"/>
          </a:p>
          <a:p>
            <a:pPr marL="342900" indent="-342900" fontAlgn="t">
              <a:buFont typeface="Wingdings" panose="05000000000000000000" pitchFamily="2" charset="2"/>
              <a:buChar char="Ø"/>
            </a:pPr>
            <a:r>
              <a:rPr lang="en-US" sz="2000" dirty="0" err="1" smtClean="0"/>
              <a:t>RandomForest</a:t>
            </a:r>
            <a:r>
              <a:rPr lang="en-US" sz="2000" dirty="0" smtClean="0"/>
              <a:t> Classifier </a:t>
            </a:r>
            <a:endParaRPr lang="en-IN" sz="2000" dirty="0"/>
          </a:p>
          <a:p>
            <a:pPr marL="342900" indent="-342900" fontAlgn="t">
              <a:buFont typeface="Wingdings" panose="05000000000000000000" pitchFamily="2" charset="2"/>
              <a:buChar char="Ø"/>
            </a:pPr>
            <a:r>
              <a:rPr lang="en-US" sz="2000" dirty="0"/>
              <a:t>Support Vector Machine(SVM)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998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123DE-9E4B-42D3-A35F-54A2EC32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362" y="52837"/>
            <a:ext cx="8505548" cy="11727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   Work Flow…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F9B0201-F224-44B0-8182-723105D1C414}"/>
              </a:ext>
            </a:extLst>
          </p:cNvPr>
          <p:cNvSpPr txBox="1"/>
          <p:nvPr/>
        </p:nvSpPr>
        <p:spPr>
          <a:xfrm>
            <a:off x="874694" y="977615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NLP PIPELINE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5" y="1618506"/>
            <a:ext cx="7718393" cy="4956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5809" y="3284113"/>
            <a:ext cx="965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Support Vector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60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1135</TotalTime>
  <Words>600</Words>
  <Application>Microsoft Office PowerPoint</Application>
  <PresentationFormat>Widescreen</PresentationFormat>
  <Paragraphs>147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Wingdings</vt:lpstr>
      <vt:lpstr>Circuit</vt:lpstr>
      <vt:lpstr>Predicting Depression  via Social  Media</vt:lpstr>
      <vt:lpstr>            Group Members                    GROUP NO.23 </vt:lpstr>
      <vt:lpstr>PowerPoint Presentation</vt:lpstr>
      <vt:lpstr>What is MDD and Why do we need to detect it?</vt:lpstr>
      <vt:lpstr>Traditional Ways of Detecting Depression</vt:lpstr>
      <vt:lpstr>      Why Social Media?</vt:lpstr>
      <vt:lpstr>System architecture. </vt:lpstr>
      <vt:lpstr>PowerPoint Presentation</vt:lpstr>
      <vt:lpstr>                      Work Flow…  </vt:lpstr>
      <vt:lpstr>                      Work Flow…</vt:lpstr>
      <vt:lpstr>Outcome</vt:lpstr>
      <vt:lpstr>PowerPoint Presentation</vt:lpstr>
      <vt:lpstr>USER Interface</vt:lpstr>
      <vt:lpstr>PowerPoint Presentation</vt:lpstr>
      <vt:lpstr>PowerPoint Presentation</vt:lpstr>
      <vt:lpstr>References</vt:lpstr>
      <vt:lpstr>                                                                               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Depression  via Social  Media</dc:title>
  <dc:creator>NIKHIL VINAY</dc:creator>
  <cp:lastModifiedBy>Naseer Alam</cp:lastModifiedBy>
  <cp:revision>49</cp:revision>
  <dcterms:created xsi:type="dcterms:W3CDTF">2022-04-25T11:30:35Z</dcterms:created>
  <dcterms:modified xsi:type="dcterms:W3CDTF">2022-04-28T18:01:07Z</dcterms:modified>
</cp:coreProperties>
</file>